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74" r:id="rId5"/>
    <p:sldId id="258" r:id="rId6"/>
    <p:sldId id="259" r:id="rId7"/>
    <p:sldId id="260" r:id="rId8"/>
    <p:sldId id="262" r:id="rId9"/>
    <p:sldId id="264" r:id="rId10"/>
    <p:sldId id="273" r:id="rId11"/>
    <p:sldId id="265" r:id="rId12"/>
    <p:sldId id="272" r:id="rId13"/>
    <p:sldId id="267" r:id="rId14"/>
    <p:sldId id="268" r:id="rId15"/>
    <p:sldId id="275" r:id="rId16"/>
    <p:sldId id="269" r:id="rId17"/>
    <p:sldId id="270" r:id="rId18"/>
    <p:sldId id="276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4" autoAdjust="0"/>
  </p:normalViewPr>
  <p:slideViewPr>
    <p:cSldViewPr snapToGrid="0" snapToObjects="1">
      <p:cViewPr varScale="1">
        <p:scale>
          <a:sx n="109" d="100"/>
          <a:sy n="109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EAC3-728B-D542-95FD-BDBCD4CDFB0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47BFD-C529-EF43-9881-DEDAE9E6E3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9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47BFD-C529-EF43-9881-DEDAE9E6E3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4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44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2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0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5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8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01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55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2830-A8CE-324D-A639-9B091F58F140}" type="datetimeFigureOut">
              <a:rPr lang="fr-FR" smtClean="0"/>
              <a:t>07/06/18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57CA-D5BB-3541-AA97-96FFFF2BBE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462">
            <a:off x="508761" y="1834661"/>
            <a:ext cx="8120051" cy="45675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930931">
            <a:off x="307703" y="946025"/>
            <a:ext cx="7772400" cy="1211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BATAILLE NAVALE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0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7386" y="270060"/>
            <a:ext cx="5557401" cy="841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Le rôle du </a:t>
            </a:r>
            <a:r>
              <a:rPr lang="fr-FR" sz="3200" dirty="0"/>
              <a:t>S</a:t>
            </a:r>
            <a:r>
              <a:rPr lang="fr-FR" sz="3200" dirty="0" smtClean="0"/>
              <a:t>econd de l’Amiral</a:t>
            </a:r>
            <a:endParaRPr lang="fr-FR" sz="3200" dirty="0"/>
          </a:p>
        </p:txBody>
      </p:sp>
      <p:pic>
        <p:nvPicPr>
          <p:cNvPr id="10" name="Image 9" descr="ticket-attaqu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66" r="51148" b="85423"/>
          <a:stretch/>
        </p:blipFill>
        <p:spPr>
          <a:xfrm>
            <a:off x="4052901" y="4891666"/>
            <a:ext cx="4180618" cy="1586424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866129">
            <a:off x="3290155" y="5707568"/>
            <a:ext cx="1070308" cy="54221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pic>
        <p:nvPicPr>
          <p:cNvPr id="8" name="Image 7" descr="http://ekladata.com/aSxkgMrubK-yLcD_zLn4N0WKy-8@295x3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6" y="2918050"/>
            <a:ext cx="2161457" cy="23314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Pensées 3"/>
          <p:cNvSpPr/>
          <p:nvPr/>
        </p:nvSpPr>
        <p:spPr>
          <a:xfrm>
            <a:off x="2882697" y="1241397"/>
            <a:ext cx="6478932" cy="3102948"/>
          </a:xfrm>
          <a:prstGeom prst="cloudCallout">
            <a:avLst>
              <a:gd name="adj1" fmla="val -53671"/>
              <a:gd name="adj2" fmla="val -4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Le </a:t>
            </a:r>
            <a:r>
              <a:rPr lang="fr-FR" sz="2400" dirty="0">
                <a:latin typeface="Comic Sans MS"/>
                <a:cs typeface="Comic Sans MS"/>
              </a:rPr>
              <a:t>Second note</a:t>
            </a: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 sur les tickets-attaque les coordonnées de la cible indiquée par son Amiral</a:t>
            </a:r>
            <a:endParaRPr lang="fr-F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Il remet ensuite les tickets-attaque aux soldats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9585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1517" y="171225"/>
            <a:ext cx="5180292" cy="8919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Le rôle du Capitaine</a:t>
            </a:r>
            <a:endParaRPr lang="fr-FR" sz="32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3102388" y="2918050"/>
            <a:ext cx="3976689" cy="3709779"/>
            <a:chOff x="1389123" y="1669604"/>
            <a:chExt cx="3277421" cy="3387635"/>
          </a:xfrm>
        </p:grpSpPr>
        <p:pic>
          <p:nvPicPr>
            <p:cNvPr id="5" name="Image 4" descr="grille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9" r="49536" b="59874"/>
            <a:stretch/>
          </p:blipFill>
          <p:spPr>
            <a:xfrm>
              <a:off x="1389123" y="1669604"/>
              <a:ext cx="3277421" cy="3387635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2573579" y="2464805"/>
              <a:ext cx="1529703" cy="27966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 rot="16200000">
              <a:off x="2132606" y="3838691"/>
              <a:ext cx="1173169" cy="291221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 rot="16200000">
              <a:off x="1673431" y="3359259"/>
              <a:ext cx="877151" cy="291221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496351" y="3064065"/>
              <a:ext cx="913406" cy="27966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 rot="5400000">
              <a:off x="3689541" y="4146228"/>
              <a:ext cx="570968" cy="29121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Pensées 12"/>
          <p:cNvSpPr/>
          <p:nvPr/>
        </p:nvSpPr>
        <p:spPr>
          <a:xfrm>
            <a:off x="3551741" y="1063148"/>
            <a:ext cx="5592259" cy="2696826"/>
          </a:xfrm>
          <a:prstGeom prst="cloudCallout">
            <a:avLst>
              <a:gd name="adj1" fmla="val -65236"/>
              <a:gd name="adj2" fmla="val 16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/>
                <a:cs typeface="Comic Sans MS"/>
              </a:rPr>
              <a:t>Le </a:t>
            </a:r>
            <a:r>
              <a:rPr lang="fr-FR" sz="2400" dirty="0" smtClean="0">
                <a:latin typeface="Comic Sans MS"/>
                <a:cs typeface="Comic Sans MS"/>
              </a:rPr>
              <a:t>capitaine gère </a:t>
            </a:r>
            <a:r>
              <a:rPr lang="fr-FR" sz="2400" dirty="0">
                <a:latin typeface="Comic Sans MS"/>
                <a:cs typeface="Comic Sans MS"/>
              </a:rPr>
              <a:t>la grille de défense de sa flotte </a:t>
            </a:r>
            <a:r>
              <a:rPr lang="fr-FR" sz="2400" dirty="0" smtClean="0">
                <a:latin typeface="Comic Sans MS"/>
                <a:cs typeface="Comic Sans MS"/>
              </a:rPr>
              <a:t>et indique au soldat adverse si son boulet a atteint sa cible</a:t>
            </a:r>
            <a:endParaRPr lang="fr-FR" sz="2400" dirty="0">
              <a:latin typeface="Comic Sans MS"/>
              <a:cs typeface="Comic Sans M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8474" t="1664" r="16220"/>
          <a:stretch/>
        </p:blipFill>
        <p:spPr>
          <a:xfrm>
            <a:off x="1168522" y="2524856"/>
            <a:ext cx="1599624" cy="27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4416"/>
          <a:stretch/>
        </p:blipFill>
        <p:spPr>
          <a:xfrm>
            <a:off x="1067247" y="3438810"/>
            <a:ext cx="1430138" cy="23973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7386" y="270060"/>
            <a:ext cx="5557401" cy="841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Le rôle du </a:t>
            </a:r>
            <a:r>
              <a:rPr lang="fr-FR" sz="3200" dirty="0"/>
              <a:t>S</a:t>
            </a:r>
            <a:r>
              <a:rPr lang="fr-FR" sz="3200" dirty="0" smtClean="0"/>
              <a:t>econd du Capitaine</a:t>
            </a:r>
            <a:endParaRPr lang="fr-FR" sz="3200" dirty="0"/>
          </a:p>
        </p:txBody>
      </p:sp>
      <p:sp>
        <p:nvSpPr>
          <p:cNvPr id="4" name="Pensées 3"/>
          <p:cNvSpPr/>
          <p:nvPr/>
        </p:nvSpPr>
        <p:spPr>
          <a:xfrm>
            <a:off x="2247900" y="1212857"/>
            <a:ext cx="8127999" cy="3792959"/>
          </a:xfrm>
          <a:prstGeom prst="cloudCallout">
            <a:avLst>
              <a:gd name="adj1" fmla="val -49129"/>
              <a:gd name="adj2" fmla="val 100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spcBef>
                <a:spcPts val="2000"/>
              </a:spcBef>
              <a:buClr>
                <a:schemeClr val="accent1"/>
              </a:buClr>
              <a:buSzPct val="75000"/>
              <a:defRPr/>
            </a:pP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Le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Second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du Capitaine réceptionne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l’attaque apportée par les soldats adverses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.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Il </a:t>
            </a: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consulte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son Capitaine qui consulte </a:t>
            </a: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la grille et répond à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l’attaque </a:t>
            </a: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par : </a:t>
            </a:r>
            <a:endParaRPr lang="fr-FR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0" algn="ctr" defTabSz="914400">
              <a:spcBef>
                <a:spcPts val="2000"/>
              </a:spcBef>
              <a:buClr>
                <a:schemeClr val="accent1"/>
              </a:buClr>
              <a:buSzPct val="75000"/>
              <a:defRPr/>
            </a:pP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« touché » ou «coulé » </a:t>
            </a:r>
            <a:r>
              <a:rPr lang="fr-FR" sz="2400" dirty="0">
                <a:solidFill>
                  <a:schemeClr val="tx1"/>
                </a:solidFill>
                <a:latin typeface="Comic Sans MS"/>
                <a:cs typeface="Comic Sans MS"/>
              </a:rPr>
              <a:t>ou </a:t>
            </a:r>
            <a:r>
              <a:rPr lang="fr-FR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« à l’eau »</a:t>
            </a:r>
            <a:endParaRPr lang="fr-FR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10" name="Image 9" descr="ticket-attaqu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66" r="51148" b="85423"/>
          <a:stretch/>
        </p:blipFill>
        <p:spPr>
          <a:xfrm>
            <a:off x="2497386" y="5005817"/>
            <a:ext cx="4180618" cy="158642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4138561" y="4765821"/>
            <a:ext cx="548359" cy="1469838"/>
            <a:chOff x="4138561" y="4765821"/>
            <a:chExt cx="548359" cy="1469838"/>
          </a:xfrm>
        </p:grpSpPr>
        <p:sp>
          <p:nvSpPr>
            <p:cNvPr id="11" name="Flèche vers la droite 10"/>
            <p:cNvSpPr/>
            <p:nvPr/>
          </p:nvSpPr>
          <p:spPr>
            <a:xfrm rot="5400000">
              <a:off x="3874517" y="5029865"/>
              <a:ext cx="1070308" cy="542219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Multiplication 4"/>
            <p:cNvSpPr/>
            <p:nvPr/>
          </p:nvSpPr>
          <p:spPr>
            <a:xfrm>
              <a:off x="4138561" y="5850398"/>
              <a:ext cx="548359" cy="385261"/>
            </a:xfrm>
            <a:prstGeom prst="mathMultiply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9652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6776" y="274638"/>
            <a:ext cx="6354251" cy="8240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 rôle des soldats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sp>
        <p:nvSpPr>
          <p:cNvPr id="3" name="Pensées 2"/>
          <p:cNvSpPr/>
          <p:nvPr/>
        </p:nvSpPr>
        <p:spPr>
          <a:xfrm>
            <a:off x="4613300" y="874778"/>
            <a:ext cx="5574297" cy="4082259"/>
          </a:xfrm>
          <a:prstGeom prst="cloudCallout">
            <a:avLst>
              <a:gd name="adj1" fmla="val -30884"/>
              <a:gd name="adj2" fmla="val 487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/>
                <a:cs typeface="Comic Sans MS"/>
              </a:rPr>
              <a:t>Les soldats </a:t>
            </a:r>
            <a:r>
              <a:rPr lang="fr-FR" sz="2400" dirty="0" smtClean="0">
                <a:latin typeface="Comic Sans MS"/>
                <a:cs typeface="Comic Sans MS"/>
              </a:rPr>
              <a:t>transportent le boulet (le </a:t>
            </a:r>
            <a:r>
              <a:rPr lang="fr-FR" sz="2400" dirty="0">
                <a:latin typeface="Comic Sans MS"/>
                <a:cs typeface="Comic Sans MS"/>
              </a:rPr>
              <a:t>ticket-</a:t>
            </a:r>
            <a:r>
              <a:rPr lang="fr-FR" sz="2400" dirty="0" smtClean="0">
                <a:latin typeface="Comic Sans MS"/>
                <a:cs typeface="Comic Sans MS"/>
              </a:rPr>
              <a:t>attaque) </a:t>
            </a:r>
            <a:r>
              <a:rPr lang="fr-FR" sz="2400" dirty="0">
                <a:latin typeface="Comic Sans MS"/>
                <a:cs typeface="Comic Sans MS"/>
              </a:rPr>
              <a:t>jusqu’au QG de </a:t>
            </a:r>
            <a:r>
              <a:rPr lang="fr-FR" sz="2400" dirty="0" smtClean="0">
                <a:latin typeface="Comic Sans MS"/>
                <a:cs typeface="Comic Sans MS"/>
              </a:rPr>
              <a:t>l’autre équipe sans se faire intercepter. Ils ne doivent pas perdre leur ruban.</a:t>
            </a:r>
            <a:endParaRPr lang="fr-FR" sz="2400" dirty="0">
              <a:latin typeface="Comic Sans MS"/>
              <a:cs typeface="Comic Sans MS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1086898" y="3709907"/>
            <a:ext cx="3526402" cy="2755643"/>
            <a:chOff x="4314752" y="2184043"/>
            <a:chExt cx="2157387" cy="1442005"/>
          </a:xfrm>
        </p:grpSpPr>
        <p:pic>
          <p:nvPicPr>
            <p:cNvPr id="22" name="Image 21" descr="http://thumbs.dreamstime.com/z/human-cannonball-941448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57"/>
            <a:stretch/>
          </p:blipFill>
          <p:spPr bwMode="auto">
            <a:xfrm>
              <a:off x="4987983" y="2184043"/>
              <a:ext cx="1484156" cy="14420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3"/>
            <a:srcRect l="47160" t="23573" r="8252"/>
            <a:stretch/>
          </p:blipFill>
          <p:spPr>
            <a:xfrm flipV="1">
              <a:off x="4314752" y="2236005"/>
              <a:ext cx="795631" cy="692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12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3551" y="274638"/>
            <a:ext cx="6749542" cy="9524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rôle des défenseurs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894058" y="3366658"/>
            <a:ext cx="2697177" cy="3212673"/>
            <a:chOff x="894058" y="3366658"/>
            <a:chExt cx="2697177" cy="321267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11005" t="22679" r="9900" b="10949"/>
            <a:stretch/>
          </p:blipFill>
          <p:spPr>
            <a:xfrm flipH="1">
              <a:off x="894058" y="3366658"/>
              <a:ext cx="2697177" cy="3212673"/>
            </a:xfrm>
            <a:prstGeom prst="rect">
              <a:avLst/>
            </a:prstGeom>
          </p:spPr>
        </p:pic>
        <p:sp>
          <p:nvSpPr>
            <p:cNvPr id="13" name="Trapèze 12"/>
            <p:cNvSpPr/>
            <p:nvPr/>
          </p:nvSpPr>
          <p:spPr>
            <a:xfrm rot="20561865">
              <a:off x="1677149" y="3786004"/>
              <a:ext cx="1265196" cy="353131"/>
            </a:xfrm>
            <a:prstGeom prst="trapezoid">
              <a:avLst>
                <a:gd name="adj" fmla="val 484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Pensées 11"/>
          <p:cNvSpPr/>
          <p:nvPr/>
        </p:nvSpPr>
        <p:spPr>
          <a:xfrm>
            <a:off x="3745628" y="1438152"/>
            <a:ext cx="6205244" cy="4161463"/>
          </a:xfrm>
          <a:prstGeom prst="cloudCallout">
            <a:avLst>
              <a:gd name="adj1" fmla="val -58314"/>
              <a:gd name="adj2" fmla="val 1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/>
                <a:cs typeface="Comic Sans MS"/>
              </a:rPr>
              <a:t>Les </a:t>
            </a:r>
            <a:r>
              <a:rPr lang="fr-FR" sz="2400" dirty="0" smtClean="0">
                <a:latin typeface="Comic Sans MS"/>
                <a:cs typeface="Comic Sans MS"/>
              </a:rPr>
              <a:t>défenseurs doivent intercepter les boulets transportés par les soldats en attrapant leurs rubans. Ils ne peuvent agir que sur leur territoire.</a:t>
            </a:r>
          </a:p>
        </p:txBody>
      </p:sp>
    </p:spTree>
    <p:extLst>
      <p:ext uri="{BB962C8B-B14F-4D97-AF65-F5344CB8AC3E}">
        <p14:creationId xmlns:p14="http://schemas.microsoft.com/office/powerpoint/2010/main" val="4356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860" y="68663"/>
            <a:ext cx="4321206" cy="8724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Comment jouer ?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6964" y="963880"/>
            <a:ext cx="610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L’amiral de l’équipe A donne un ticket d’attaque à un soldat.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Le soldat tente de franchir la défense adverse pour amener son ticket</a:t>
            </a:r>
          </a:p>
        </p:txBody>
      </p:sp>
      <p:pic>
        <p:nvPicPr>
          <p:cNvPr id="10" name="Image 9" descr="ticket-attaqu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66" r="51148" b="85423"/>
          <a:stretch/>
        </p:blipFill>
        <p:spPr>
          <a:xfrm>
            <a:off x="498474" y="1823848"/>
            <a:ext cx="2717295" cy="103113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70164" y="2271728"/>
            <a:ext cx="63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/>
                <a:cs typeface="Comic Sans MS"/>
              </a:rPr>
              <a:t>C5</a:t>
            </a:r>
            <a:endParaRPr lang="fr-FR" sz="2400" dirty="0">
              <a:latin typeface="Comic Sans MS"/>
              <a:cs typeface="Comic Sans MS"/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2583060" y="2688484"/>
            <a:ext cx="4228391" cy="2043847"/>
            <a:chOff x="768714" y="2089487"/>
            <a:chExt cx="7466187" cy="3608877"/>
          </a:xfrm>
        </p:grpSpPr>
        <p:sp>
          <p:nvSpPr>
            <p:cNvPr id="12" name="Rectangle 11"/>
            <p:cNvSpPr/>
            <p:nvPr/>
          </p:nvSpPr>
          <p:spPr>
            <a:xfrm>
              <a:off x="1924064" y="2750225"/>
              <a:ext cx="5107665" cy="2265824"/>
            </a:xfrm>
            <a:prstGeom prst="rect">
              <a:avLst/>
            </a:prstGeom>
            <a:noFill/>
            <a:ln w="508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Aire de jeu</a:t>
              </a:r>
              <a:endParaRPr lang="fr-FR" sz="2800" dirty="0">
                <a:solidFill>
                  <a:srgbClr val="660066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8714" y="2756438"/>
              <a:ext cx="1054841" cy="2265824"/>
            </a:xfrm>
            <a:prstGeom prst="rect">
              <a:avLst/>
            </a:prstGeom>
            <a:noFill/>
            <a:ln w="508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PC équipe A</a:t>
              </a:r>
              <a:endParaRPr lang="fr-FR" sz="1400" dirty="0">
                <a:solidFill>
                  <a:srgbClr val="660066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24064" y="2089487"/>
              <a:ext cx="5107665" cy="569379"/>
            </a:xfrm>
            <a:prstGeom prst="rect">
              <a:avLst/>
            </a:prstGeom>
            <a:noFill/>
            <a:ln w="508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Couloir de retour de l’équipe A</a:t>
              </a:r>
              <a:endParaRPr lang="fr-FR" sz="1400" dirty="0">
                <a:solidFill>
                  <a:srgbClr val="660066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24064" y="5128985"/>
              <a:ext cx="5107665" cy="569379"/>
            </a:xfrm>
            <a:prstGeom prst="rect">
              <a:avLst/>
            </a:prstGeom>
            <a:noFill/>
            <a:ln w="508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660066"/>
                  </a:solidFill>
                  <a:latin typeface="Comic Sans MS"/>
                  <a:cs typeface="Comic Sans MS"/>
                </a:rPr>
                <a:t>Couloir de retour de l’équipe 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80060" y="2750225"/>
              <a:ext cx="1054841" cy="2265824"/>
            </a:xfrm>
            <a:prstGeom prst="rect">
              <a:avLst/>
            </a:prstGeom>
            <a:noFill/>
            <a:ln w="508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PC équipe B</a:t>
              </a:r>
              <a:endParaRPr lang="fr-FR" sz="1400" dirty="0">
                <a:solidFill>
                  <a:srgbClr val="660066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61860" y="5033295"/>
            <a:ext cx="8087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Le soldat donne son ticket </a:t>
            </a:r>
            <a:r>
              <a:rPr lang="fr-FR" sz="2400" dirty="0" smtClean="0">
                <a:latin typeface="Comic Sans MS"/>
                <a:cs typeface="Comic Sans MS"/>
              </a:rPr>
              <a:t>au capitaine</a:t>
            </a:r>
            <a:br>
              <a:rPr lang="fr-FR" sz="2400" dirty="0" smtClean="0">
                <a:latin typeface="Comic Sans MS"/>
                <a:cs typeface="Comic Sans MS"/>
              </a:rPr>
            </a:br>
            <a:r>
              <a:rPr lang="fr-FR" sz="2400" dirty="0" smtClean="0">
                <a:latin typeface="Comic Sans MS"/>
                <a:cs typeface="Comic Sans MS"/>
              </a:rPr>
              <a:t>de </a:t>
            </a:r>
            <a:r>
              <a:rPr lang="fr-FR" sz="2400" dirty="0" smtClean="0">
                <a:latin typeface="Comic Sans MS"/>
                <a:cs typeface="Comic Sans MS"/>
              </a:rPr>
              <a:t>l’équipe B qui coche sa réponse.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Le soldat rentre par son couloir de retour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Il donne alors  la réponse de l’équipe B</a:t>
            </a:r>
            <a:r>
              <a:rPr lang="fr-FR" sz="2400" dirty="0">
                <a:latin typeface="Comic Sans MS"/>
                <a:cs typeface="Comic Sans MS"/>
              </a:rPr>
              <a:t> </a:t>
            </a:r>
            <a:r>
              <a:rPr lang="fr-FR" sz="2400" dirty="0" smtClean="0">
                <a:latin typeface="Comic Sans MS"/>
                <a:cs typeface="Comic Sans MS"/>
              </a:rPr>
              <a:t>à son </a:t>
            </a:r>
            <a:r>
              <a:rPr lang="fr-FR" sz="2400" dirty="0" smtClean="0">
                <a:latin typeface="Comic Sans MS"/>
                <a:cs typeface="Comic Sans MS"/>
              </a:rPr>
              <a:t>amiral</a:t>
            </a:r>
            <a:endParaRPr lang="fr-FR" sz="2400" dirty="0" smtClean="0">
              <a:latin typeface="Comic Sans MS"/>
              <a:cs typeface="Comic Sans MS"/>
            </a:endParaRPr>
          </a:p>
        </p:txBody>
      </p:sp>
      <p:sp>
        <p:nvSpPr>
          <p:cNvPr id="27" name="Multiplication 26"/>
          <p:cNvSpPr/>
          <p:nvPr/>
        </p:nvSpPr>
        <p:spPr>
          <a:xfrm>
            <a:off x="7443071" y="4976046"/>
            <a:ext cx="366666" cy="292843"/>
          </a:xfrm>
          <a:prstGeom prst="mathMultiply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1882380" y="3278183"/>
            <a:ext cx="1112908" cy="869662"/>
            <a:chOff x="4314752" y="2184043"/>
            <a:chExt cx="2157387" cy="1442005"/>
          </a:xfrm>
        </p:grpSpPr>
        <p:pic>
          <p:nvPicPr>
            <p:cNvPr id="20" name="Image 19" descr="http://thumbs.dreamstime.com/z/human-cannonball-941448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57"/>
            <a:stretch/>
          </p:blipFill>
          <p:spPr bwMode="auto">
            <a:xfrm>
              <a:off x="4987983" y="2184043"/>
              <a:ext cx="1484156" cy="14420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/>
            <a:srcRect l="47160" t="23573" r="8252"/>
            <a:stretch/>
          </p:blipFill>
          <p:spPr>
            <a:xfrm flipV="1">
              <a:off x="4314752" y="2236005"/>
              <a:ext cx="795631" cy="692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8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962E-6 -1.32547E-6 C 0.03454 -0.03886 0.06925 -0.07772 0.10067 -0.09183 C 0.13208 -0.10594 0.17755 -0.10132 0.18866 -0.08489 C 0.19976 -0.06847 0.18137 -0.00902 0.16696 0.00671 C 0.15256 0.02244 0.10292 0.00162 0.10205 0.01018 C 0.10119 0.01874 0.13781 0.05459 0.16193 0.0576 C 0.18605 0.06061 0.22892 0.04812 0.24714 0.02868 C 0.26537 0.00925 0.25929 -0.04835 0.27144 -0.05945 C 0.28359 -0.07055 0.31604 -0.05621 0.31986 -0.03747 C 0.32368 -0.01874 0.30962 0.05621 0.29435 0.05251 C 0.27908 0.04881 0.22337 -0.0377 0.22805 -0.05945 C 0.23274 -0.08119 0.29834 -0.07472 0.32229 -0.07819 C 0.34624 -0.08166 0.36342 -0.09507 0.3721 -0.0798 C 0.38078 -0.06454 0.36533 0.00162 0.37453 0.01342 C 0.38373 0.02521 0.41878 -0.00555 0.42677 -0.00856 " pathEditMode="relative" ptsTypes="aaaaaaaaaaaaaaA">
                                      <p:cBhvr>
                                        <p:cTn id="6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659 0.40551 " pathEditMode="relative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659 0.40551 " pathEditMode="relative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77 -0.00856 C 0.4587 -0.05875 0.49063 -0.10895 0.42815 -0.12908 C 0.36568 -0.1492 0.12253 -0.14943 0.05224 -0.12908 C -0.01805 -0.10872 -0.0059 -0.05783 0.00643 -0.00671 " pathEditMode="relative" ptsTypes="aa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4055 L -0.00018 -0.00023 " pathEditMode="relative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8 0.40551 L -0.00018 -0.000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7" y="-2028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676 -0.40597 " pathEditMode="relative" ptsTypes="AA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  <p:bldP spid="11" grpId="0" uiExpand="1"/>
      <p:bldP spid="11" grpId="1"/>
      <p:bldP spid="11" grpId="2"/>
      <p:bldP spid="26" grpId="0" uiExpand="1" build="p"/>
      <p:bldP spid="27" grpId="0" uiExpand="1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6068" y="274638"/>
            <a:ext cx="6238710" cy="102581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Attaque « valable »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907" y="1652346"/>
            <a:ext cx="8782524" cy="22159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300" dirty="0" smtClean="0">
                <a:latin typeface="Comic Sans MS"/>
                <a:cs typeface="Comic Sans MS"/>
              </a:rPr>
              <a:t>Pour qu’une attaque soit acceptée il faut que le soldat arrive avec :</a:t>
            </a:r>
          </a:p>
          <a:p>
            <a:pPr marL="285750" indent="-285750">
              <a:buFont typeface="Wingdings" charset="2"/>
              <a:buChar char="u"/>
            </a:pPr>
            <a:endParaRPr lang="fr-FR" sz="2300" dirty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2300" dirty="0" smtClean="0">
                <a:latin typeface="Comic Sans MS"/>
                <a:cs typeface="Comic Sans MS"/>
              </a:rPr>
              <a:t>Son ruban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300" dirty="0">
                <a:latin typeface="Comic Sans MS"/>
                <a:cs typeface="Comic Sans MS"/>
              </a:rPr>
              <a:t>L</a:t>
            </a:r>
            <a:r>
              <a:rPr lang="fr-FR" sz="2300" dirty="0" smtClean="0">
                <a:latin typeface="Comic Sans MS"/>
                <a:cs typeface="Comic Sans MS"/>
              </a:rPr>
              <a:t>e « ticket-attaque »</a:t>
            </a:r>
          </a:p>
          <a:p>
            <a:pPr lvl="1"/>
            <a:endParaRPr lang="fr-FR" sz="2300" dirty="0">
              <a:latin typeface="Comic Sans MS"/>
              <a:cs typeface="Comic Sans M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8907" y="4058797"/>
            <a:ext cx="8782524" cy="27084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300" dirty="0" smtClean="0">
                <a:latin typeface="Comic Sans MS"/>
                <a:cs typeface="Comic Sans MS"/>
              </a:rPr>
              <a:t>Pour récupérer son ruban le soldat doit l’échanger contre :</a:t>
            </a:r>
          </a:p>
          <a:p>
            <a:pPr lvl="1"/>
            <a:endParaRPr lang="fr-FR" sz="2300" dirty="0" smtClean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2300" dirty="0">
                <a:latin typeface="Comic Sans MS"/>
                <a:cs typeface="Comic Sans MS"/>
              </a:rPr>
              <a:t>L</a:t>
            </a:r>
            <a:r>
              <a:rPr lang="fr-FR" sz="2300" dirty="0" smtClean="0">
                <a:latin typeface="Comic Sans MS"/>
                <a:cs typeface="Comic Sans MS"/>
              </a:rPr>
              <a:t>e « ticket-attaque » qu’il a dans les mains</a:t>
            </a:r>
          </a:p>
          <a:p>
            <a:pPr marL="742950" lvl="1" indent="-285750">
              <a:buFont typeface="Wingdings" charset="2"/>
              <a:buChar char="Ø"/>
            </a:pPr>
            <a:endParaRPr lang="fr-FR" sz="2300" dirty="0" smtClean="0">
              <a:latin typeface="Comic Sans MS"/>
              <a:cs typeface="Comic Sans MS"/>
            </a:endParaRPr>
          </a:p>
          <a:p>
            <a:pPr lvl="1"/>
            <a:endParaRPr lang="fr-FR" sz="2300" dirty="0" smtClean="0">
              <a:latin typeface="Comic Sans MS"/>
              <a:cs typeface="Comic Sans MS"/>
            </a:endParaRPr>
          </a:p>
          <a:p>
            <a:pPr lvl="1"/>
            <a:endParaRPr lang="fr-FR" sz="2300" dirty="0" smtClean="0">
              <a:latin typeface="Comic Sans MS"/>
              <a:cs typeface="Comic Sans MS"/>
            </a:endParaRPr>
          </a:p>
          <a:p>
            <a:pPr lvl="1"/>
            <a:endParaRPr lang="fr-FR" sz="2300" dirty="0" smtClean="0">
              <a:latin typeface="Comic Sans MS"/>
              <a:cs typeface="Comic Sans MS"/>
            </a:endParaRPr>
          </a:p>
          <a:p>
            <a:pPr lvl="1"/>
            <a:endParaRPr lang="fr-FR" sz="900" dirty="0" smtClean="0">
              <a:latin typeface="Comic Sans MS"/>
              <a:cs typeface="Comic Sans M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4314758" y="2337038"/>
            <a:ext cx="2157381" cy="1442005"/>
            <a:chOff x="4314758" y="2184043"/>
            <a:chExt cx="2157381" cy="1442005"/>
          </a:xfrm>
        </p:grpSpPr>
        <p:pic>
          <p:nvPicPr>
            <p:cNvPr id="5" name="Image 4" descr="http://thumbs.dreamstime.com/z/human-cannonball-941448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57"/>
            <a:stretch/>
          </p:blipFill>
          <p:spPr bwMode="auto">
            <a:xfrm>
              <a:off x="4987983" y="2184043"/>
              <a:ext cx="1484156" cy="14420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l="47160" t="23573" r="8252"/>
            <a:stretch/>
          </p:blipFill>
          <p:spPr>
            <a:xfrm flipV="1">
              <a:off x="4314758" y="2260026"/>
              <a:ext cx="795631" cy="692773"/>
            </a:xfrm>
            <a:prstGeom prst="rect">
              <a:avLst/>
            </a:prstGeom>
          </p:spPr>
        </p:pic>
      </p:grpSp>
      <p:pic>
        <p:nvPicPr>
          <p:cNvPr id="11" name="Image 10" descr="ticket-attaq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66" r="51148" b="85423"/>
          <a:stretch/>
        </p:blipFill>
        <p:spPr>
          <a:xfrm>
            <a:off x="6214857" y="2864281"/>
            <a:ext cx="2410623" cy="914762"/>
          </a:xfrm>
          <a:prstGeom prst="rect">
            <a:avLst/>
          </a:prstGeom>
        </p:spPr>
      </p:pic>
      <p:pic>
        <p:nvPicPr>
          <p:cNvPr id="12" name="Image 11" descr="http://thumbs.dreamstime.com/z/human-cannonball-94144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7"/>
          <a:stretch/>
        </p:blipFill>
        <p:spPr bwMode="auto">
          <a:xfrm>
            <a:off x="566121" y="5192635"/>
            <a:ext cx="1484156" cy="1442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grpSp>
        <p:nvGrpSpPr>
          <p:cNvPr id="13" name="Grouper 12"/>
          <p:cNvGrpSpPr/>
          <p:nvPr/>
        </p:nvGrpSpPr>
        <p:grpSpPr>
          <a:xfrm flipH="1">
            <a:off x="7107571" y="4742844"/>
            <a:ext cx="1519154" cy="1836487"/>
            <a:chOff x="894058" y="3366658"/>
            <a:chExt cx="2697177" cy="321267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/>
            <a:srcRect l="11005" t="22679" r="9900" b="10949"/>
            <a:stretch/>
          </p:blipFill>
          <p:spPr>
            <a:xfrm flipH="1">
              <a:off x="894058" y="3366658"/>
              <a:ext cx="2697177" cy="3212673"/>
            </a:xfrm>
            <a:prstGeom prst="rect">
              <a:avLst/>
            </a:prstGeom>
          </p:spPr>
        </p:pic>
        <p:sp>
          <p:nvSpPr>
            <p:cNvPr id="15" name="Trapèze 14"/>
            <p:cNvSpPr/>
            <p:nvPr/>
          </p:nvSpPr>
          <p:spPr>
            <a:xfrm rot="20561865">
              <a:off x="1677149" y="3786004"/>
              <a:ext cx="1265196" cy="353131"/>
            </a:xfrm>
            <a:prstGeom prst="trapezoid">
              <a:avLst>
                <a:gd name="adj" fmla="val 484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2050282" y="5285823"/>
            <a:ext cx="4799973" cy="1230157"/>
            <a:chOff x="2050282" y="5285823"/>
            <a:chExt cx="4799973" cy="1230157"/>
          </a:xfrm>
        </p:grpSpPr>
        <p:pic>
          <p:nvPicPr>
            <p:cNvPr id="6" name="Image 5" descr="ticket-attaqu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" t="2166" r="51148" b="85423"/>
            <a:stretch/>
          </p:blipFill>
          <p:spPr>
            <a:xfrm>
              <a:off x="2050282" y="5601218"/>
              <a:ext cx="2410623" cy="91476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47160" t="23573" r="8252"/>
            <a:stretch/>
          </p:blipFill>
          <p:spPr>
            <a:xfrm flipV="1">
              <a:off x="5488505" y="5285823"/>
              <a:ext cx="1361750" cy="1185705"/>
            </a:xfrm>
            <a:prstGeom prst="rect">
              <a:avLst/>
            </a:prstGeom>
          </p:spPr>
        </p:pic>
        <p:sp>
          <p:nvSpPr>
            <p:cNvPr id="7" name="Double flèche horizontale 6"/>
            <p:cNvSpPr/>
            <p:nvPr/>
          </p:nvSpPr>
          <p:spPr>
            <a:xfrm>
              <a:off x="4620771" y="5951505"/>
              <a:ext cx="688525" cy="321289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099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670" y="412740"/>
            <a:ext cx="5718489" cy="9892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Défense « valable »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8473" y="1991743"/>
            <a:ext cx="8040881" cy="452431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/>
                <a:cs typeface="Comic Sans MS"/>
              </a:rPr>
              <a:t>Pour qu’une défense soit acceptée il faut que le le défenseur:</a:t>
            </a:r>
          </a:p>
          <a:p>
            <a:pPr lvl="1"/>
            <a:endParaRPr lang="fr-FR" sz="2400" dirty="0" smtClean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Porte son bandeau autour de la tête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Ait attrapé le ruban d’un soldat</a:t>
            </a:r>
          </a:p>
          <a:p>
            <a:pPr marL="742950" lvl="1" indent="-285750">
              <a:buFont typeface="Wingdings" charset="2"/>
              <a:buChar char="Ø"/>
            </a:pPr>
            <a:endParaRPr lang="fr-FR" sz="2400" dirty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endParaRPr lang="fr-FR" sz="2400" dirty="0" smtClean="0">
              <a:latin typeface="Comic Sans MS"/>
              <a:cs typeface="Comic Sans MS"/>
            </a:endParaRPr>
          </a:p>
          <a:p>
            <a:pPr lvl="1"/>
            <a:endParaRPr lang="fr-FR" sz="2400" dirty="0" smtClean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endParaRPr lang="fr-FR" sz="2400" dirty="0" smtClean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endParaRPr lang="fr-FR" sz="2400" dirty="0">
              <a:latin typeface="Comic Sans MS"/>
              <a:cs typeface="Comic Sans MS"/>
            </a:endParaRPr>
          </a:p>
          <a:p>
            <a:pPr lvl="1"/>
            <a:endParaRPr lang="fr-FR" sz="2400" dirty="0" smtClean="0">
              <a:latin typeface="Comic Sans MS"/>
              <a:cs typeface="Comic Sans MS"/>
            </a:endParaRPr>
          </a:p>
          <a:p>
            <a:pPr lvl="1"/>
            <a:endParaRPr lang="fr-FR" sz="2400" dirty="0">
              <a:latin typeface="Comic Sans MS"/>
              <a:cs typeface="Comic Sans M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7160" t="23573" r="8252"/>
          <a:stretch/>
        </p:blipFill>
        <p:spPr>
          <a:xfrm flipV="1">
            <a:off x="4812025" y="4246824"/>
            <a:ext cx="1400003" cy="12190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1005" t="22679" r="9900" b="10949"/>
          <a:stretch/>
        </p:blipFill>
        <p:spPr>
          <a:xfrm flipH="1">
            <a:off x="1866670" y="4023768"/>
            <a:ext cx="1724565" cy="2291247"/>
          </a:xfrm>
          <a:prstGeom prst="rect">
            <a:avLst/>
          </a:prstGeom>
        </p:spPr>
      </p:pic>
      <p:sp>
        <p:nvSpPr>
          <p:cNvPr id="10" name="Trapèze 9"/>
          <p:cNvSpPr/>
          <p:nvPr/>
        </p:nvSpPr>
        <p:spPr>
          <a:xfrm rot="20561865">
            <a:off x="2367375" y="4322841"/>
            <a:ext cx="808962" cy="251850"/>
          </a:xfrm>
          <a:prstGeom prst="trapezoid">
            <a:avLst>
              <a:gd name="adj" fmla="val 484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134078">
            <a:off x="1569785" y="485143"/>
            <a:ext cx="5583760" cy="9324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>
                <a:latin typeface="Comic Sans MS"/>
                <a:cs typeface="Comic Sans MS"/>
              </a:rPr>
              <a:t> </a:t>
            </a:r>
            <a:r>
              <a:rPr lang="fr-FR" sz="3200" dirty="0" smtClean="0">
                <a:latin typeface="Comic Sans MS"/>
                <a:cs typeface="Comic Sans MS"/>
              </a:rPr>
              <a:t>on rappelle le but du jeu: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 rot="725824">
            <a:off x="1569785" y="2011943"/>
            <a:ext cx="5583760" cy="175432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omic Sans MS"/>
                <a:cs typeface="Comic Sans MS"/>
              </a:rPr>
              <a:t>Couler tous les navires</a:t>
            </a:r>
          </a:p>
          <a:p>
            <a:pPr algn="ctr"/>
            <a:r>
              <a:rPr lang="fr-FR" sz="3600" dirty="0">
                <a:latin typeface="Comic Sans MS"/>
                <a:cs typeface="Comic Sans MS"/>
              </a:rPr>
              <a:t>d</a:t>
            </a:r>
            <a:r>
              <a:rPr lang="fr-FR" sz="3600" dirty="0" smtClean="0">
                <a:latin typeface="Comic Sans MS"/>
                <a:cs typeface="Comic Sans MS"/>
              </a:rPr>
              <a:t>e</a:t>
            </a:r>
          </a:p>
          <a:p>
            <a:pPr algn="ctr"/>
            <a:r>
              <a:rPr lang="fr-FR" sz="3600" dirty="0">
                <a:latin typeface="Comic Sans MS"/>
                <a:cs typeface="Comic Sans MS"/>
              </a:rPr>
              <a:t>l</a:t>
            </a:r>
            <a:r>
              <a:rPr lang="fr-FR" sz="3600" dirty="0" smtClean="0">
                <a:latin typeface="Comic Sans MS"/>
                <a:cs typeface="Comic Sans MS"/>
              </a:rPr>
              <a:t>a flotte adverse</a:t>
            </a:r>
            <a:endParaRPr lang="fr-FR" sz="3600" dirty="0">
              <a:latin typeface="Comic Sans MS"/>
              <a:cs typeface="Comic Sans M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51" y="4390956"/>
            <a:ext cx="4183518" cy="219515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 rot="21134078">
            <a:off x="412736" y="4679108"/>
            <a:ext cx="4187993" cy="932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 A vous de jouer!!!!</a:t>
            </a:r>
            <a:endParaRPr lang="fr-FR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324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51" y="4390956"/>
            <a:ext cx="4183518" cy="21951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785" y="485143"/>
            <a:ext cx="5583760" cy="9324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 but du jeu: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 rot="683061">
            <a:off x="682351" y="2501526"/>
            <a:ext cx="5583760" cy="175432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omic Sans MS"/>
                <a:cs typeface="Comic Sans MS"/>
              </a:rPr>
              <a:t>Couler tous les navires</a:t>
            </a:r>
          </a:p>
          <a:p>
            <a:pPr algn="ctr"/>
            <a:r>
              <a:rPr lang="fr-FR" sz="3600" dirty="0">
                <a:latin typeface="Comic Sans MS"/>
                <a:cs typeface="Comic Sans MS"/>
              </a:rPr>
              <a:t>d</a:t>
            </a:r>
            <a:r>
              <a:rPr lang="fr-FR" sz="3600" dirty="0" smtClean="0">
                <a:latin typeface="Comic Sans MS"/>
                <a:cs typeface="Comic Sans MS"/>
              </a:rPr>
              <a:t>e</a:t>
            </a:r>
          </a:p>
          <a:p>
            <a:pPr algn="ctr"/>
            <a:r>
              <a:rPr lang="fr-FR" sz="3600" dirty="0">
                <a:latin typeface="Comic Sans MS"/>
                <a:cs typeface="Comic Sans MS"/>
              </a:rPr>
              <a:t>l</a:t>
            </a:r>
            <a:r>
              <a:rPr lang="fr-FR" sz="3600" dirty="0" smtClean="0">
                <a:latin typeface="Comic Sans MS"/>
                <a:cs typeface="Comic Sans MS"/>
              </a:rPr>
              <a:t>a flotte adverse</a:t>
            </a:r>
            <a:endParaRPr lang="fr-FR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5683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107316" y="1070210"/>
            <a:ext cx="8966096" cy="4339316"/>
            <a:chOff x="0" y="0"/>
            <a:chExt cx="4991100" cy="241554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63676" cy="24136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6958" y="1905"/>
              <a:ext cx="1264142" cy="24136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9597" y="1840199"/>
            <a:ext cx="993571" cy="2300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082122" y="1900657"/>
            <a:ext cx="993571" cy="2300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0" name="Image 9" descr="http://st.depositphotos.com/1354412/1284/v/950/depositphotos_12843607-Navy-Boat-Captain-Cartoon-Charac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30" y="2135647"/>
            <a:ext cx="634243" cy="7277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Image 10" descr="http://ekladata.com/aSxkgMrubK-yLcD_zLn4N0WKy-8@295x3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8135" y="1157593"/>
            <a:ext cx="675309" cy="813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72192" y="1074955"/>
            <a:ext cx="4425081" cy="433589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latin typeface="Times New Roman"/>
                <a:ea typeface="ＭＳ 明朝"/>
              </a:rPr>
              <a:t> 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231655" y="342454"/>
            <a:ext cx="5445864" cy="2470783"/>
            <a:chOff x="231655" y="342454"/>
            <a:chExt cx="5445864" cy="2470783"/>
          </a:xfrm>
        </p:grpSpPr>
        <p:pic>
          <p:nvPicPr>
            <p:cNvPr id="12" name="Image 11" descr="http://ekladata.com/aSxkgMrubK-yLcD_zLn4N0WKy-8@295x35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55" y="1177143"/>
              <a:ext cx="754019" cy="81333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grpSp>
          <p:nvGrpSpPr>
            <p:cNvPr id="58" name="Grouper 57"/>
            <p:cNvGrpSpPr/>
            <p:nvPr/>
          </p:nvGrpSpPr>
          <p:grpSpPr>
            <a:xfrm>
              <a:off x="231655" y="342454"/>
              <a:ext cx="5445864" cy="2470783"/>
              <a:chOff x="231655" y="342454"/>
              <a:chExt cx="5445864" cy="2470783"/>
            </a:xfrm>
          </p:grpSpPr>
          <p:pic>
            <p:nvPicPr>
              <p:cNvPr id="9" name="Image 8" descr="http://st.depositphotos.com/1354412/1284/v/950/depositphotos_12843607-Navy-Boat-Captain-Cartoon-Charact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1655" y="2085455"/>
                <a:ext cx="634243" cy="72778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" name="Bulle ronde 1"/>
              <p:cNvSpPr/>
              <p:nvPr/>
            </p:nvSpPr>
            <p:spPr>
              <a:xfrm>
                <a:off x="1347189" y="342454"/>
                <a:ext cx="4330330" cy="918437"/>
              </a:xfrm>
              <a:prstGeom prst="wedgeEllipseCallout">
                <a:avLst>
                  <a:gd name="adj1" fmla="val -61450"/>
                  <a:gd name="adj2" fmla="val 13707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/>
                  <a:t>L’amiral gère l’attaque aidé de son Second</a:t>
                </a:r>
                <a:endParaRPr lang="fr-FR" sz="2400" dirty="0"/>
              </a:p>
            </p:txBody>
          </p:sp>
        </p:grpSp>
      </p:grpSp>
      <p:grpSp>
        <p:nvGrpSpPr>
          <p:cNvPr id="60" name="Grouper 59"/>
          <p:cNvGrpSpPr/>
          <p:nvPr/>
        </p:nvGrpSpPr>
        <p:grpSpPr>
          <a:xfrm>
            <a:off x="-241300" y="3054563"/>
            <a:ext cx="5382066" cy="3269978"/>
            <a:chOff x="-241300" y="3054563"/>
            <a:chExt cx="5382066" cy="3269978"/>
          </a:xfrm>
        </p:grpSpPr>
        <p:grpSp>
          <p:nvGrpSpPr>
            <p:cNvPr id="5" name="Grouper 4"/>
            <p:cNvGrpSpPr/>
            <p:nvPr/>
          </p:nvGrpSpPr>
          <p:grpSpPr>
            <a:xfrm>
              <a:off x="-241300" y="3054563"/>
              <a:ext cx="5382066" cy="3269978"/>
              <a:chOff x="-125899" y="2969666"/>
              <a:chExt cx="5382066" cy="3269978"/>
            </a:xfrm>
          </p:grpSpPr>
          <p:sp>
            <p:nvSpPr>
              <p:cNvPr id="42" name="Bulle ronde 41"/>
              <p:cNvSpPr/>
              <p:nvPr/>
            </p:nvSpPr>
            <p:spPr>
              <a:xfrm>
                <a:off x="-125899" y="5321207"/>
                <a:ext cx="5382066" cy="918437"/>
              </a:xfrm>
              <a:prstGeom prst="wedgeEllipseCallout">
                <a:avLst>
                  <a:gd name="adj1" fmla="val -30806"/>
                  <a:gd name="adj2" fmla="val -21771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/>
                  <a:t>Le capitaine gère la défense aidé de son Second</a:t>
                </a:r>
                <a:endParaRPr lang="fr-FR" sz="2400" dirty="0"/>
              </a:p>
            </p:txBody>
          </p:sp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4"/>
              <a:srcRect l="8474" t="1664" r="16220"/>
              <a:stretch/>
            </p:blipFill>
            <p:spPr>
              <a:xfrm>
                <a:off x="480899" y="2969666"/>
                <a:ext cx="511999" cy="869134"/>
              </a:xfrm>
              <a:prstGeom prst="rect">
                <a:avLst/>
              </a:prstGeom>
            </p:spPr>
          </p:pic>
        </p:grpSp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5"/>
            <a:srcRect b="4416"/>
            <a:stretch/>
          </p:blipFill>
          <p:spPr>
            <a:xfrm>
              <a:off x="314698" y="4031545"/>
              <a:ext cx="471721" cy="790739"/>
            </a:xfrm>
            <a:prstGeom prst="rect">
              <a:avLst/>
            </a:prstGeom>
          </p:spPr>
        </p:pic>
      </p:grp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5"/>
          <a:srcRect b="4416"/>
          <a:stretch/>
        </p:blipFill>
        <p:spPr>
          <a:xfrm>
            <a:off x="8431723" y="3982480"/>
            <a:ext cx="471721" cy="79073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/>
          <a:srcRect l="8474" t="1664" r="16220"/>
          <a:stretch/>
        </p:blipFill>
        <p:spPr>
          <a:xfrm>
            <a:off x="8374517" y="2962094"/>
            <a:ext cx="467613" cy="793787"/>
          </a:xfrm>
          <a:prstGeom prst="rect">
            <a:avLst/>
          </a:prstGeom>
        </p:spPr>
      </p:pic>
      <p:grpSp>
        <p:nvGrpSpPr>
          <p:cNvPr id="45" name="Grouper 44"/>
          <p:cNvGrpSpPr/>
          <p:nvPr/>
        </p:nvGrpSpPr>
        <p:grpSpPr>
          <a:xfrm>
            <a:off x="1519939" y="588839"/>
            <a:ext cx="7797798" cy="4621128"/>
            <a:chOff x="1519939" y="588839"/>
            <a:chExt cx="7797798" cy="4621128"/>
          </a:xfrm>
        </p:grpSpPr>
        <p:grpSp>
          <p:nvGrpSpPr>
            <p:cNvPr id="16" name="Grouper 15"/>
            <p:cNvGrpSpPr/>
            <p:nvPr/>
          </p:nvGrpSpPr>
          <p:grpSpPr>
            <a:xfrm>
              <a:off x="1519939" y="1726845"/>
              <a:ext cx="1805960" cy="3013289"/>
              <a:chOff x="0" y="0"/>
              <a:chExt cx="915670" cy="1405255"/>
            </a:xfrm>
          </p:grpSpPr>
          <p:pic>
            <p:nvPicPr>
              <p:cNvPr id="17" name="Image 16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0" y="370205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18" name="Image 17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18795" y="516255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19" name="Image 18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0" y="94234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0" name="Image 19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75310" y="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1" name="Image 20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68960" y="110109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</p:grpSp>
        <p:grpSp>
          <p:nvGrpSpPr>
            <p:cNvPr id="22" name="Grouper 21"/>
            <p:cNvGrpSpPr/>
            <p:nvPr/>
          </p:nvGrpSpPr>
          <p:grpSpPr>
            <a:xfrm flipH="1">
              <a:off x="5598185" y="2196678"/>
              <a:ext cx="2066229" cy="3013289"/>
              <a:chOff x="0" y="0"/>
              <a:chExt cx="915670" cy="1405255"/>
            </a:xfrm>
          </p:grpSpPr>
          <p:pic>
            <p:nvPicPr>
              <p:cNvPr id="23" name="Image 22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0" y="370205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4" name="Image 23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18795" y="516255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5" name="Image 24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0" y="94234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6" name="Image 25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75310" y="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27" name="Image 26" descr="http://thumbs.dreamstime.com/z/human-cannonball-9414480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"/>
              <a:stretch/>
            </p:blipFill>
            <p:spPr bwMode="auto">
              <a:xfrm>
                <a:off x="568960" y="1101090"/>
                <a:ext cx="340360" cy="3041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</p:grpSp>
        <p:sp>
          <p:nvSpPr>
            <p:cNvPr id="43" name="Bulle ronde 42"/>
            <p:cNvSpPr/>
            <p:nvPr/>
          </p:nvSpPr>
          <p:spPr>
            <a:xfrm>
              <a:off x="5144827" y="588839"/>
              <a:ext cx="4172910" cy="1665220"/>
            </a:xfrm>
            <a:prstGeom prst="wedgeEllipseCallout">
              <a:avLst>
                <a:gd name="adj1" fmla="val -27145"/>
                <a:gd name="adj2" fmla="val 6790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Le soldat amène le boulet</a:t>
              </a:r>
            </a:p>
            <a:p>
              <a:pPr algn="ctr"/>
              <a:r>
                <a:rPr lang="fr-FR" sz="2400" dirty="0" smtClean="0"/>
                <a:t> sur la cible</a:t>
              </a:r>
              <a:endParaRPr lang="fr-FR" sz="2400" dirty="0"/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3313375" y="1840199"/>
            <a:ext cx="5874729" cy="5034988"/>
            <a:chOff x="3313375" y="1840199"/>
            <a:chExt cx="5874729" cy="5034988"/>
          </a:xfrm>
        </p:grpSpPr>
        <p:sp>
          <p:nvSpPr>
            <p:cNvPr id="44" name="Bulle ronde 43"/>
            <p:cNvSpPr/>
            <p:nvPr/>
          </p:nvSpPr>
          <p:spPr>
            <a:xfrm>
              <a:off x="5015194" y="5209967"/>
              <a:ext cx="4172910" cy="1665220"/>
            </a:xfrm>
            <a:prstGeom prst="wedgeEllipseCallout">
              <a:avLst>
                <a:gd name="adj1" fmla="val -42877"/>
                <a:gd name="adj2" fmla="val -717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Le défenseur intercepte le boulet avant qu’il n’atteigne sa cible</a:t>
              </a:r>
              <a:endParaRPr lang="fr-FR" sz="2400" dirty="0"/>
            </a:p>
          </p:txBody>
        </p:sp>
        <p:grpSp>
          <p:nvGrpSpPr>
            <p:cNvPr id="4" name="Grouper 3"/>
            <p:cNvGrpSpPr/>
            <p:nvPr/>
          </p:nvGrpSpPr>
          <p:grpSpPr>
            <a:xfrm>
              <a:off x="3313375" y="1840199"/>
              <a:ext cx="2381879" cy="3039858"/>
              <a:chOff x="3313375" y="1840199"/>
              <a:chExt cx="2381879" cy="3039858"/>
            </a:xfrm>
          </p:grpSpPr>
          <p:pic>
            <p:nvPicPr>
              <p:cNvPr id="50" name="Image 49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 flipH="1">
                <a:off x="3313375" y="3014038"/>
                <a:ext cx="692423" cy="824762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 flipH="1">
                <a:off x="3490998" y="1840199"/>
                <a:ext cx="692423" cy="824762"/>
              </a:xfrm>
              <a:prstGeom prst="rect">
                <a:avLst/>
              </a:prstGeom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 flipH="1">
                <a:off x="3837209" y="3974317"/>
                <a:ext cx="692423" cy="824762"/>
              </a:xfrm>
              <a:prstGeom prst="rect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>
                <a:off x="4523380" y="2038667"/>
                <a:ext cx="693379" cy="824762"/>
              </a:xfrm>
              <a:prstGeom prst="rect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>
                <a:off x="5001875" y="3073691"/>
                <a:ext cx="693379" cy="824762"/>
              </a:xfrm>
              <a:prstGeom prst="rect">
                <a:avLst/>
              </a:prstGeom>
            </p:spPr>
          </p:pic>
          <p:pic>
            <p:nvPicPr>
              <p:cNvPr id="56" name="Image 55"/>
              <p:cNvPicPr>
                <a:picLocks noChangeAspect="1"/>
              </p:cNvPicPr>
              <p:nvPr/>
            </p:nvPicPr>
            <p:blipFill rotWithShape="1">
              <a:blip r:embed="rId7"/>
              <a:srcRect l="11005" t="22679" r="9900" b="10949"/>
              <a:stretch/>
            </p:blipFill>
            <p:spPr>
              <a:xfrm>
                <a:off x="4839381" y="4055295"/>
                <a:ext cx="693379" cy="824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0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>
            <a:stCxn id="3" idx="0"/>
            <a:endCxn id="3" idx="2"/>
          </p:cNvCxnSpPr>
          <p:nvPr/>
        </p:nvCxnSpPr>
        <p:spPr>
          <a:xfrm>
            <a:off x="4477897" y="2750225"/>
            <a:ext cx="0" cy="2265824"/>
          </a:xfrm>
          <a:prstGeom prst="line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4064" y="613564"/>
            <a:ext cx="5308194" cy="804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L’aire de jeu: la plage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4064" y="2750225"/>
            <a:ext cx="5107665" cy="2265824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660066"/>
                </a:solidFill>
                <a:latin typeface="Comic Sans MS"/>
                <a:cs typeface="Comic Sans MS"/>
              </a:rPr>
              <a:t>Aire de jeu</a:t>
            </a:r>
            <a:endParaRPr lang="fr-FR" sz="2800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714" y="3149600"/>
            <a:ext cx="1054841" cy="1513840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rgbClr val="660066"/>
                </a:solidFill>
                <a:latin typeface="Comic Sans MS"/>
                <a:cs typeface="Comic Sans MS"/>
              </a:rPr>
              <a:t>QG équipe A</a:t>
            </a:r>
            <a:endParaRPr lang="fr-FR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4064" y="2089487"/>
            <a:ext cx="5107665" cy="569379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0066"/>
                </a:solidFill>
                <a:latin typeface="Comic Sans MS"/>
                <a:cs typeface="Comic Sans MS"/>
              </a:rPr>
              <a:t>Couloir de retour</a:t>
            </a:r>
            <a:endParaRPr lang="fr-FR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4064" y="5128985"/>
            <a:ext cx="5107665" cy="569379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0066"/>
                </a:solidFill>
                <a:latin typeface="Comic Sans MS"/>
                <a:cs typeface="Comic Sans MS"/>
              </a:rPr>
              <a:t>Couloir de </a:t>
            </a:r>
            <a:r>
              <a:rPr lang="fr-FR" dirty="0" smtClean="0">
                <a:solidFill>
                  <a:srgbClr val="660066"/>
                </a:solidFill>
                <a:latin typeface="Comic Sans MS"/>
                <a:cs typeface="Comic Sans MS"/>
              </a:rPr>
              <a:t>retour</a:t>
            </a:r>
            <a:endParaRPr lang="fr-FR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0060" y="3149600"/>
            <a:ext cx="1054841" cy="1551488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rgbClr val="660066"/>
                </a:solidFill>
                <a:latin typeface="Comic Sans MS"/>
                <a:cs typeface="Comic Sans MS"/>
              </a:rPr>
              <a:t>QG équipe B</a:t>
            </a:r>
            <a:endParaRPr lang="fr-FR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92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4" t="3784" r="7176" b="73065"/>
          <a:stretch/>
        </p:blipFill>
        <p:spPr bwMode="auto">
          <a:xfrm>
            <a:off x="1379216" y="2176549"/>
            <a:ext cx="2470587" cy="1526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4" t="28938" r="7176" b="47686"/>
          <a:stretch/>
        </p:blipFill>
        <p:spPr bwMode="auto">
          <a:xfrm>
            <a:off x="5068238" y="2060070"/>
            <a:ext cx="2598879" cy="1642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Image 5" descr="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4" t="53424" r="7176" b="24310"/>
          <a:stretch/>
        </p:blipFill>
        <p:spPr bwMode="auto">
          <a:xfrm>
            <a:off x="1481236" y="4208384"/>
            <a:ext cx="2596675" cy="1565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7" name="Image 6" descr="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4" t="78580" r="7176" b="2476"/>
          <a:stretch/>
        </p:blipFill>
        <p:spPr bwMode="auto">
          <a:xfrm>
            <a:off x="5068238" y="4428529"/>
            <a:ext cx="2622559" cy="1344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79216" y="360251"/>
            <a:ext cx="6774425" cy="9382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Les forces de chaque flotte</a:t>
            </a:r>
            <a:endParaRPr lang="fr-FR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243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510" y="274638"/>
            <a:ext cx="6774425" cy="9382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 principe du jeu papier</a:t>
            </a:r>
            <a:endParaRPr lang="fr-FR" sz="3200" dirty="0">
              <a:latin typeface="Comic Sans MS"/>
              <a:cs typeface="Comic Sans MS"/>
            </a:endParaRPr>
          </a:p>
        </p:txBody>
      </p:sp>
      <p:pic>
        <p:nvPicPr>
          <p:cNvPr id="4" name="Image 3" descr="gril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59874"/>
          <a:stretch/>
        </p:blipFill>
        <p:spPr>
          <a:xfrm>
            <a:off x="1371536" y="1375294"/>
            <a:ext cx="5860089" cy="30566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83576" y="4789315"/>
            <a:ext cx="7156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/>
                <a:cs typeface="Comic Sans MS"/>
              </a:rPr>
              <a:t>Placer sur « Ma grille » mes cinq navires.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Le porte-avion (5 cases)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Le croiseur (4 cases)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Les 2 frégates (3 cases)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Le torpilleur (2 cases)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445141" y="2364922"/>
            <a:ext cx="1380264" cy="262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 rot="16200000">
            <a:off x="2025369" y="3617723"/>
            <a:ext cx="1102312" cy="262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16200000">
            <a:off x="1600067" y="3199351"/>
            <a:ext cx="824174" cy="262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82286" y="2921375"/>
            <a:ext cx="824174" cy="262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 rot="5400000">
            <a:off x="3706830" y="3900638"/>
            <a:ext cx="536483" cy="262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2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3016" y="274638"/>
            <a:ext cx="6678724" cy="8668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Les règles de placement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9106" y="4903467"/>
            <a:ext cx="838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2400" dirty="0" smtClean="0">
                <a:latin typeface="Comic Sans MS"/>
                <a:cs typeface="Comic Sans MS"/>
              </a:rPr>
              <a:t>Les navires sont placés uniquement 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>
                <a:latin typeface="Comic Sans MS"/>
                <a:cs typeface="Comic Sans MS"/>
              </a:rPr>
              <a:t>V</a:t>
            </a:r>
            <a:r>
              <a:rPr lang="fr-FR" sz="2400" dirty="0" smtClean="0">
                <a:latin typeface="Comic Sans MS"/>
                <a:cs typeface="Comic Sans MS"/>
              </a:rPr>
              <a:t>erticalement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400" dirty="0" smtClean="0">
                <a:latin typeface="Comic Sans MS"/>
                <a:cs typeface="Comic Sans MS"/>
              </a:rPr>
              <a:t>Horizontalement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2400" dirty="0">
                <a:latin typeface="Comic Sans MS"/>
                <a:cs typeface="Comic Sans MS"/>
              </a:rPr>
              <a:t>Les navires </a:t>
            </a:r>
            <a:r>
              <a:rPr lang="fr-FR" sz="2400" dirty="0" smtClean="0">
                <a:latin typeface="Comic Sans MS"/>
                <a:cs typeface="Comic Sans MS"/>
              </a:rPr>
              <a:t>sont « séparés » d’au moins une case vide</a:t>
            </a:r>
            <a:endParaRPr lang="fr-FR" sz="2400" dirty="0">
              <a:latin typeface="Comic Sans MS"/>
              <a:cs typeface="Comic Sans MS"/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2881933" y="1882200"/>
            <a:ext cx="2969471" cy="2648670"/>
            <a:chOff x="1371536" y="1783316"/>
            <a:chExt cx="2969471" cy="2648670"/>
          </a:xfrm>
        </p:grpSpPr>
        <p:pic>
          <p:nvPicPr>
            <p:cNvPr id="4" name="Image 3" descr="grille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8" r="49327" b="59874"/>
            <a:stretch/>
          </p:blipFill>
          <p:spPr>
            <a:xfrm>
              <a:off x="1371536" y="1783316"/>
              <a:ext cx="2969471" cy="2648670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2445141" y="2364922"/>
              <a:ext cx="1380264" cy="26276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 rot="16200000">
              <a:off x="1883819" y="2929151"/>
              <a:ext cx="824174" cy="26276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723047" y="4037495"/>
              <a:ext cx="824174" cy="26276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 rot="5400000">
              <a:off x="3704691" y="3343392"/>
              <a:ext cx="536483" cy="26276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693597" y="1918416"/>
            <a:ext cx="2582659" cy="1188878"/>
            <a:chOff x="283744" y="1783316"/>
            <a:chExt cx="2582659" cy="1188878"/>
          </a:xfrm>
        </p:grpSpPr>
        <p:sp>
          <p:nvSpPr>
            <p:cNvPr id="3" name="Ellipse 2"/>
            <p:cNvSpPr/>
            <p:nvPr/>
          </p:nvSpPr>
          <p:spPr>
            <a:xfrm>
              <a:off x="2023878" y="2175105"/>
              <a:ext cx="842525" cy="7970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Bulle ronde 6"/>
            <p:cNvSpPr/>
            <p:nvPr/>
          </p:nvSpPr>
          <p:spPr>
            <a:xfrm>
              <a:off x="283744" y="1783316"/>
              <a:ext cx="1229559" cy="729539"/>
            </a:xfrm>
            <a:prstGeom prst="wedgeEllipseCallout">
              <a:avLst>
                <a:gd name="adj1" fmla="val 92354"/>
                <a:gd name="adj2" fmla="val 3842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mic Sans MS"/>
                  <a:cs typeface="Comic Sans MS"/>
                </a:rPr>
                <a:t>NON</a:t>
              </a:r>
              <a:endParaRPr lang="fr-FR" dirty="0">
                <a:latin typeface="Comic Sans MS"/>
                <a:cs typeface="Comic Sans MS"/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4688946" y="2872520"/>
            <a:ext cx="2324916" cy="1526628"/>
            <a:chOff x="3245650" y="2743084"/>
            <a:chExt cx="2324916" cy="1526628"/>
          </a:xfrm>
        </p:grpSpPr>
        <p:sp>
          <p:nvSpPr>
            <p:cNvPr id="12" name="Ellipse 11"/>
            <p:cNvSpPr/>
            <p:nvPr/>
          </p:nvSpPr>
          <p:spPr>
            <a:xfrm>
              <a:off x="3245650" y="3472623"/>
              <a:ext cx="842525" cy="797089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Bulle ronde 12"/>
            <p:cNvSpPr/>
            <p:nvPr/>
          </p:nvSpPr>
          <p:spPr>
            <a:xfrm>
              <a:off x="4341007" y="2743084"/>
              <a:ext cx="1229559" cy="729539"/>
            </a:xfrm>
            <a:prstGeom prst="wedgeEllipseCallout">
              <a:avLst>
                <a:gd name="adj1" fmla="val -68086"/>
                <a:gd name="adj2" fmla="val 8287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mic Sans MS"/>
                  <a:cs typeface="Comic Sans MS"/>
                </a:rPr>
                <a:t>OUI</a:t>
              </a:r>
              <a:endParaRPr lang="fr-FR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3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718" y="499412"/>
            <a:ext cx="6392773" cy="9182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Composition d’une équipe</a:t>
            </a:r>
            <a:endParaRPr lang="fr-FR" sz="3200" dirty="0"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7613" y="2331259"/>
            <a:ext cx="8575040" cy="24622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fr-FR" sz="2200" dirty="0" smtClean="0">
              <a:latin typeface="Comic Sans MS"/>
              <a:cs typeface="Comic Sans M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2200" dirty="0" smtClean="0">
                <a:latin typeface="Comic Sans MS"/>
                <a:cs typeface="Comic Sans MS"/>
              </a:rPr>
              <a:t>1 amiral et son Second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200" dirty="0" smtClean="0">
                <a:latin typeface="Comic Sans MS"/>
                <a:cs typeface="Comic Sans MS"/>
              </a:rPr>
              <a:t>1 capitaine et son Second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200" dirty="0">
                <a:latin typeface="Comic Sans MS"/>
                <a:cs typeface="Comic Sans MS"/>
              </a:rPr>
              <a:t>5</a:t>
            </a:r>
            <a:r>
              <a:rPr lang="fr-FR" sz="2200" dirty="0" smtClean="0">
                <a:latin typeface="Comic Sans MS"/>
                <a:cs typeface="Comic Sans MS"/>
              </a:rPr>
              <a:t> défenseurs (signe distinctif : un bandeau sur la tête)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2200" dirty="0" smtClean="0">
                <a:latin typeface="Comic Sans MS"/>
                <a:cs typeface="Comic Sans MS"/>
              </a:rPr>
              <a:t>des soldats (</a:t>
            </a:r>
            <a:r>
              <a:rPr lang="fr-FR" sz="2200" dirty="0">
                <a:latin typeface="Comic Sans MS"/>
                <a:cs typeface="Comic Sans MS"/>
              </a:rPr>
              <a:t>signe distinctif </a:t>
            </a:r>
            <a:r>
              <a:rPr lang="fr-FR" sz="2200" dirty="0" smtClean="0">
                <a:latin typeface="Comic Sans MS"/>
                <a:cs typeface="Comic Sans MS"/>
              </a:rPr>
              <a:t>: un ruban attaché par un scratch dans le dos)  </a:t>
            </a:r>
          </a:p>
          <a:p>
            <a:pPr marL="742950" lvl="1" indent="-285750">
              <a:buFont typeface="Wingdings" charset="2"/>
              <a:buChar char="Ø"/>
            </a:pPr>
            <a:endParaRPr lang="fr-FR" sz="2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147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843" y="260369"/>
            <a:ext cx="6992145" cy="80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latin typeface="Comic Sans MS"/>
                <a:cs typeface="Comic Sans MS"/>
              </a:rPr>
              <a:t>Le rôle de l’Amiral</a:t>
            </a:r>
            <a:endParaRPr lang="fr-FR" sz="3200" dirty="0">
              <a:latin typeface="Comic Sans MS"/>
              <a:cs typeface="Comic Sans MS"/>
            </a:endParaRPr>
          </a:p>
        </p:txBody>
      </p:sp>
      <p:pic>
        <p:nvPicPr>
          <p:cNvPr id="20" name="Image 19" descr="gril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08" r="49372" b="59873"/>
          <a:stretch/>
        </p:blipFill>
        <p:spPr>
          <a:xfrm>
            <a:off x="2929957" y="3469071"/>
            <a:ext cx="3648871" cy="3389276"/>
          </a:xfrm>
          <a:prstGeom prst="rect">
            <a:avLst/>
          </a:prstGeom>
        </p:spPr>
      </p:pic>
      <p:pic>
        <p:nvPicPr>
          <p:cNvPr id="10" name="Image 9" descr="http://st.depositphotos.com/1354412/1284/v/950/depositphotos_12843607-Navy-Boat-Captain-Cartoon-Charac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0843" y="1732961"/>
            <a:ext cx="1922401" cy="22059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Pensées 2"/>
          <p:cNvSpPr/>
          <p:nvPr/>
        </p:nvSpPr>
        <p:spPr>
          <a:xfrm>
            <a:off x="3410716" y="1070169"/>
            <a:ext cx="6493203" cy="2639775"/>
          </a:xfrm>
          <a:prstGeom prst="cloudCallout">
            <a:avLst>
              <a:gd name="adj1" fmla="val -55338"/>
              <a:gd name="adj2" fmla="val 349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 algn="ctr"/>
            <a:r>
              <a:rPr lang="fr-FR" sz="2400" dirty="0" smtClean="0">
                <a:latin typeface="Comic Sans MS"/>
                <a:cs typeface="Comic Sans MS"/>
              </a:rPr>
              <a:t>L’Amiral </a:t>
            </a:r>
            <a:r>
              <a:rPr lang="fr-FR" sz="2400" dirty="0">
                <a:latin typeface="Comic Sans MS"/>
                <a:cs typeface="Comic Sans MS"/>
              </a:rPr>
              <a:t>possède la grille d’attaque et lance des </a:t>
            </a:r>
            <a:r>
              <a:rPr lang="fr-FR" sz="2400" dirty="0" smtClean="0">
                <a:latin typeface="Comic Sans MS"/>
                <a:cs typeface="Comic Sans MS"/>
              </a:rPr>
              <a:t>boulets portés par ses soldats. Ils lui rapportent les résultats de son attaque.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14330" y="1737976"/>
            <a:ext cx="542022" cy="43691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/>
                <a:cs typeface="Comic Sans MS"/>
              </a:rPr>
              <a:t>LES    </a:t>
            </a:r>
          </a:p>
          <a:p>
            <a:r>
              <a:rPr lang="fr-FR" sz="3200" dirty="0" smtClean="0">
                <a:latin typeface="Comic Sans MS"/>
                <a:cs typeface="Comic Sans MS"/>
              </a:rPr>
              <a:t> RÔLES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4252691" y="4337752"/>
            <a:ext cx="1707915" cy="1669463"/>
            <a:chOff x="4252691" y="4337752"/>
            <a:chExt cx="1707915" cy="1669463"/>
          </a:xfrm>
        </p:grpSpPr>
        <p:sp>
          <p:nvSpPr>
            <p:cNvPr id="4" name="Multiplication 3"/>
            <p:cNvSpPr/>
            <p:nvPr/>
          </p:nvSpPr>
          <p:spPr>
            <a:xfrm>
              <a:off x="4252691" y="4337752"/>
              <a:ext cx="342499" cy="328185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Multiplication 10"/>
            <p:cNvSpPr/>
            <p:nvPr/>
          </p:nvSpPr>
          <p:spPr>
            <a:xfrm>
              <a:off x="4252691" y="4665937"/>
              <a:ext cx="342499" cy="328185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Multiplication 13"/>
            <p:cNvSpPr/>
            <p:nvPr/>
          </p:nvSpPr>
          <p:spPr>
            <a:xfrm>
              <a:off x="4252691" y="4965584"/>
              <a:ext cx="342499" cy="328185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Multiplication 14"/>
            <p:cNvSpPr/>
            <p:nvPr/>
          </p:nvSpPr>
          <p:spPr>
            <a:xfrm>
              <a:off x="5261337" y="5679030"/>
              <a:ext cx="342499" cy="328185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Multiplication 15"/>
            <p:cNvSpPr/>
            <p:nvPr/>
          </p:nvSpPr>
          <p:spPr>
            <a:xfrm>
              <a:off x="5618107" y="5679030"/>
              <a:ext cx="342499" cy="328185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3953006" y="4352020"/>
            <a:ext cx="1955630" cy="1950836"/>
            <a:chOff x="3953006" y="4352020"/>
            <a:chExt cx="1955630" cy="1950836"/>
          </a:xfrm>
        </p:grpSpPr>
        <p:sp>
          <p:nvSpPr>
            <p:cNvPr id="6" name="Bouée 5"/>
            <p:cNvSpPr/>
            <p:nvPr/>
          </p:nvSpPr>
          <p:spPr>
            <a:xfrm>
              <a:off x="3953006" y="6107098"/>
              <a:ext cx="223753" cy="195758"/>
            </a:xfrm>
            <a:prstGeom prst="don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Bouée 16"/>
            <p:cNvSpPr/>
            <p:nvPr/>
          </p:nvSpPr>
          <p:spPr>
            <a:xfrm>
              <a:off x="4300617" y="5397658"/>
              <a:ext cx="223753" cy="195758"/>
            </a:xfrm>
            <a:prstGeom prst="don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5684883" y="4352020"/>
              <a:ext cx="223753" cy="195758"/>
            </a:xfrm>
            <a:prstGeom prst="don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84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482</Words>
  <Application>Microsoft Macintosh PowerPoint</Application>
  <PresentationFormat>Présentation à l'écran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LA BATAILLE NAVALE</vt:lpstr>
      <vt:lpstr>Le but du jeu:</vt:lpstr>
      <vt:lpstr>Présentation PowerPoint</vt:lpstr>
      <vt:lpstr>L’aire de jeu: la plage</vt:lpstr>
      <vt:lpstr>Les forces de chaque flotte</vt:lpstr>
      <vt:lpstr>Le principe du jeu papier</vt:lpstr>
      <vt:lpstr>Les règles de placement</vt:lpstr>
      <vt:lpstr>Composition d’une équipe</vt:lpstr>
      <vt:lpstr>Le rôle de l’Amiral</vt:lpstr>
      <vt:lpstr>Le rôle du Second de l’Amiral</vt:lpstr>
      <vt:lpstr>Le rôle du Capitaine</vt:lpstr>
      <vt:lpstr>Le rôle du Second du Capitaine</vt:lpstr>
      <vt:lpstr>Le rôle des soldats</vt:lpstr>
      <vt:lpstr>Le rôle des défenseurs</vt:lpstr>
      <vt:lpstr>Comment jouer ?</vt:lpstr>
      <vt:lpstr>Attaque « valable »</vt:lpstr>
      <vt:lpstr>Défense « valable »</vt:lpstr>
      <vt:lpstr> on rappelle le but du jeu: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BATAILLE NAVALE</dc:title>
  <dc:creator>Eve Fonteneau</dc:creator>
  <cp:lastModifiedBy>Eve Fonteneau</cp:lastModifiedBy>
  <cp:revision>68</cp:revision>
  <dcterms:created xsi:type="dcterms:W3CDTF">2015-10-17T03:18:35Z</dcterms:created>
  <dcterms:modified xsi:type="dcterms:W3CDTF">2018-06-07T10:46:54Z</dcterms:modified>
</cp:coreProperties>
</file>